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78B4"/>
    <a:srgbClr val="005EB8"/>
    <a:srgbClr val="08B48B"/>
    <a:srgbClr val="7D97CB"/>
    <a:srgbClr val="476BB3"/>
    <a:srgbClr val="004F9E"/>
    <a:srgbClr val="07A17C"/>
    <a:srgbClr val="08C497"/>
    <a:srgbClr val="00CC99"/>
    <a:srgbClr val="81C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1" d="100"/>
          <a:sy n="71" d="100"/>
        </p:scale>
        <p:origin x="2020" y="36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3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53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86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85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7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24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86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7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0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4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39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89E9-2F50-40A8-9F12-ABD8DF311BBB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33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>
            <a:extLst>
              <a:ext uri="{FF2B5EF4-FFF2-40B4-BE49-F238E27FC236}">
                <a16:creationId xmlns:a16="http://schemas.microsoft.com/office/drawing/2014/main" id="{4FCC0C64-F31E-4EF7-81CA-9F36C8E05D24}"/>
              </a:ext>
            </a:extLst>
          </p:cNvPr>
          <p:cNvSpPr txBox="1"/>
          <p:nvPr/>
        </p:nvSpPr>
        <p:spPr>
          <a:xfrm>
            <a:off x="183870" y="998105"/>
            <a:ext cx="6478263" cy="198755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s-001" sz="4400" b="1" spc="-60" dirty="0">
                <a:solidFill>
                  <a:srgbClr val="004F9E"/>
                </a:solidFill>
                <a:latin typeface="Helvetica" panose="020B0604020202020204" pitchFamily="34" charset="0"/>
                <a:cs typeface="Segoe UI" panose="020B0502040204020203" pitchFamily="34" charset="0"/>
              </a:rPr>
              <a:t>¿Cómo fue su experiencia en este </a:t>
            </a:r>
            <a:r>
              <a:rPr lang="es-001" sz="4000" b="1" spc="-60" dirty="0">
                <a:solidFill>
                  <a:srgbClr val="004F9E"/>
                </a:solidFill>
                <a:latin typeface="Helvetica" panose="020B0604020202020204" pitchFamily="34" charset="0"/>
                <a:cs typeface="Segoe UI" panose="020B0502040204020203" pitchFamily="34" charset="0"/>
              </a:rPr>
              <a:t>hospital</a:t>
            </a:r>
            <a:r>
              <a:rPr lang="es-001" sz="4400" b="1" spc="-60" dirty="0">
                <a:solidFill>
                  <a:srgbClr val="004F9E"/>
                </a:solidFill>
                <a:latin typeface="Helvetica" panose="020B0604020202020204" pitchFamily="34" charset="0"/>
                <a:cs typeface="Segoe UI" panose="020B0502040204020203" pitchFamily="34" charset="0"/>
              </a:rPr>
              <a:t>?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504A685-3EC5-4DF1-8A70-AB9DDDF8F109}"/>
              </a:ext>
            </a:extLst>
          </p:cNvPr>
          <p:cNvSpPr txBox="1"/>
          <p:nvPr/>
        </p:nvSpPr>
        <p:spPr>
          <a:xfrm>
            <a:off x="183870" y="3433222"/>
            <a:ext cx="5206951" cy="83121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001" b="1" i="0" u="none" strike="noStrike" kern="1200" cap="none" spc="0" normalizeH="0" baseline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Encuesta del NHS para Pacientes Adultos Hospitalizados 2025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001" b="1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D5CC4655-3EC7-439C-BC56-47F7B5340CA6}"/>
              </a:ext>
            </a:extLst>
          </p:cNvPr>
          <p:cNvSpPr txBox="1"/>
          <p:nvPr/>
        </p:nvSpPr>
        <p:spPr>
          <a:xfrm>
            <a:off x="201134" y="4014906"/>
            <a:ext cx="6227098" cy="155752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s-001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El hospital está realizando una encuesta para conocer la opinión de los pacientes sobre la atención recibida </a:t>
            </a:r>
            <a:r>
              <a:rPr lang="es-001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durante su estancia nocturna</a:t>
            </a:r>
            <a:r>
              <a:rPr kumimoji="0" lang="es-001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s-001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Forma parte de un programa nacional </a:t>
            </a:r>
            <a:r>
              <a:rPr lang="es-001" sz="14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para mejorar la experiencia de los pacientes durante su estancia en el hospital.</a:t>
            </a:r>
            <a:r>
              <a:rPr lang="es-001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La participación en la encuesta es </a:t>
            </a:r>
            <a:r>
              <a:rPr lang="es-001" sz="14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voluntaria</a:t>
            </a:r>
            <a:r>
              <a:rPr lang="es-001" sz="14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s-001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y todas las respuestas son </a:t>
            </a:r>
            <a:r>
              <a:rPr lang="es-001" sz="14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confidenciales</a:t>
            </a:r>
            <a:r>
              <a:rPr lang="es-001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s-001" sz="12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0BEA8F-58A8-41D0-B3D1-CDA2F44BC927}"/>
              </a:ext>
            </a:extLst>
          </p:cNvPr>
          <p:cNvSpPr/>
          <p:nvPr/>
        </p:nvSpPr>
        <p:spPr>
          <a:xfrm>
            <a:off x="0" y="7162681"/>
            <a:ext cx="6858000" cy="27433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6670A-168E-461C-AFBC-AB5EE50503EE}"/>
              </a:ext>
            </a:extLst>
          </p:cNvPr>
          <p:cNvSpPr/>
          <p:nvPr/>
        </p:nvSpPr>
        <p:spPr>
          <a:xfrm>
            <a:off x="146070" y="6310282"/>
            <a:ext cx="631521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prstClr val="black">
                  <a:lumMod val="85000"/>
                  <a:lumOff val="1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E843288-4E53-4803-BBF9-D23A616627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93773" y="5781047"/>
            <a:ext cx="4164227" cy="4124953"/>
          </a:xfrm>
          <a:prstGeom prst="rect">
            <a:avLst/>
          </a:prstGeom>
          <a:effectLst>
            <a:outerShdw blurRad="50800" dist="38100" dir="8100000" sx="103000" sy="103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1027" name="Picture 3" descr="NHS 10mm - RGB Blue">
            <a:extLst>
              <a:ext uri="{FF2B5EF4-FFF2-40B4-BE49-F238E27FC236}">
                <a16:creationId xmlns:a16="http://schemas.microsoft.com/office/drawing/2014/main" id="{665DA038-DDB9-405A-B675-DEE85F436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477" y="286515"/>
            <a:ext cx="123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2">
            <a:extLst>
              <a:ext uri="{FF2B5EF4-FFF2-40B4-BE49-F238E27FC236}">
                <a16:creationId xmlns:a16="http://schemas.microsoft.com/office/drawing/2014/main" id="{6BBC8F2D-8B1E-4627-9FCE-ED1F74AB4AD4}"/>
              </a:ext>
            </a:extLst>
          </p:cNvPr>
          <p:cNvSpPr txBox="1"/>
          <p:nvPr/>
        </p:nvSpPr>
        <p:spPr>
          <a:xfrm>
            <a:off x="146070" y="7326132"/>
            <a:ext cx="3177898" cy="248754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>
              <a:spcAft>
                <a:spcPts val="0"/>
              </a:spcAft>
            </a:pPr>
            <a:r>
              <a:rPr lang="es-001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Si no desea </a:t>
            </a:r>
            <a:r>
              <a:rPr lang="es-001" sz="1200" b="1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participar</a:t>
            </a:r>
            <a:r>
              <a:rPr lang="es-001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, o si tiene alguna pregunta sobre la encuesta, póngase en contacto con:</a:t>
            </a:r>
          </a:p>
          <a:p>
            <a:pPr>
              <a:spcAft>
                <a:spcPts val="0"/>
              </a:spcAft>
            </a:pPr>
            <a:endParaRPr lang="en-US" sz="1200" dirty="0">
              <a:solidFill>
                <a:schemeClr val="bg1"/>
              </a:solidFill>
              <a:effectLst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001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Número de teléfono de la organización </a:t>
            </a:r>
            <a:r>
              <a:rPr lang="es-001" sz="12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es-001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obligatorio)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001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Dirección de correo electrónico del fideicomiso (si está disponible)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001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Dirección del fideicomiso </a:t>
            </a:r>
            <a:r>
              <a:rPr lang="es-001" sz="12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es-001" sz="12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si está disponible</a:t>
            </a:r>
            <a:r>
              <a:rPr lang="es-001" sz="1200" dirty="0">
                <a:solidFill>
                  <a:schemeClr val="bg1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es-001" sz="1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es-001" sz="1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es-001" sz="1100" dirty="0">
                <a:solidFill>
                  <a:schemeClr val="bg1"/>
                </a:solidFill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24AC7AE2-6411-4BA5-86F0-3603FFC7A110}"/>
              </a:ext>
            </a:extLst>
          </p:cNvPr>
          <p:cNvSpPr txBox="1"/>
          <p:nvPr/>
        </p:nvSpPr>
        <p:spPr>
          <a:xfrm>
            <a:off x="183870" y="5628520"/>
            <a:ext cx="5814594" cy="76343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144145" rtl="0">
              <a:defRPr/>
            </a:pPr>
            <a:r>
              <a:rPr lang="es-001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Si se le invita a participar, su nombre, número de teléfono y dirección postal se compartirán con los investigadores, quienes le enviarán una carta y recordatorios por mensaje de texto. Puede completar esta encuesta en línea o en papel.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en-GB" sz="1400" dirty="0">
              <a:solidFill>
                <a:schemeClr val="accent1"/>
              </a:solidFill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s-001" sz="14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CEFF49F-0122-4EB4-915F-7B99EE9BC76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27" y="234865"/>
            <a:ext cx="2182495" cy="692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3CFCBE-29D0-25C3-DC67-C7D0FB848759}"/>
              </a:ext>
            </a:extLst>
          </p:cNvPr>
          <p:cNvSpPr txBox="1"/>
          <p:nvPr/>
        </p:nvSpPr>
        <p:spPr>
          <a:xfrm>
            <a:off x="146070" y="9187342"/>
            <a:ext cx="338796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001" sz="1100" b="1" dirty="0">
                <a:solidFill>
                  <a:schemeClr val="bg1"/>
                </a:solidFill>
              </a:rPr>
              <a:t>La Encuesta sobre pacientes hospitalizados adultos del NHS cuenta con la aprobación de la Sección 251 (Ley del NHS de 2006) para procesar los datos de contacto</a:t>
            </a:r>
          </a:p>
        </p:txBody>
      </p:sp>
    </p:spTree>
    <p:extLst>
      <p:ext uri="{BB962C8B-B14F-4D97-AF65-F5344CB8AC3E}">
        <p14:creationId xmlns:p14="http://schemas.microsoft.com/office/powerpoint/2010/main" val="161691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20" ma:contentTypeDescription="Create a new document." ma:contentTypeScope="" ma:versionID="26c935804cca8554dae2c422a939c20e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86ed6c77570e97698f7fc61157777e1c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Date2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2" ma:index="20" nillable="true" ma:displayName="Date2" ma:format="DateTime" ma:internalName="Date2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f9b9cce-e594-4bda-ba48-132f42860941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2 xmlns="c497441b-d3fe-4788-8629-aff52d38f515" xsi:nil="true"/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Props1.xml><?xml version="1.0" encoding="utf-8"?>
<ds:datastoreItem xmlns:ds="http://schemas.openxmlformats.org/officeDocument/2006/customXml" ds:itemID="{1A8FF403-9231-47D0-A2E4-65409DE0F070}"/>
</file>

<file path=customXml/itemProps2.xml><?xml version="1.0" encoding="utf-8"?>
<ds:datastoreItem xmlns:ds="http://schemas.openxmlformats.org/officeDocument/2006/customXml" ds:itemID="{81142EC6-E370-4EDA-AEAF-49D8A31E7DF4}"/>
</file>

<file path=customXml/itemProps3.xml><?xml version="1.0" encoding="utf-8"?>
<ds:datastoreItem xmlns:ds="http://schemas.openxmlformats.org/officeDocument/2006/customXml" ds:itemID="{8F769D24-7D4C-4A7C-91C5-CCED1A86B3CE}"/>
</file>

<file path=docMetadata/LabelInfo.xml><?xml version="1.0" encoding="utf-8"?>
<clbl:labelList xmlns:clbl="http://schemas.microsoft.com/office/2020/mipLabelMetadata">
  <clbl:label id="{19f7f50a-c692-4f56-92a0-10ab17c7532a}" enabled="1" method="Privileged" siteId="{87d48f5f-7eb6-48dd-b269-dae3dea931b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199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2025-09-25T15:23:18Z</dcterms:created>
  <dcterms:modified xsi:type="dcterms:W3CDTF">2025-09-30T13:44:46Z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</Properties>
</file>